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6" r:id="rId2"/>
    <p:sldId id="953" r:id="rId3"/>
    <p:sldId id="1000" r:id="rId4"/>
    <p:sldId id="1023" r:id="rId5"/>
    <p:sldId id="1025" r:id="rId6"/>
    <p:sldId id="1040" r:id="rId7"/>
    <p:sldId id="1041" r:id="rId8"/>
    <p:sldId id="1045" r:id="rId9"/>
    <p:sldId id="1048" r:id="rId10"/>
    <p:sldId id="1050" r:id="rId11"/>
    <p:sldId id="1054" r:id="rId12"/>
    <p:sldId id="1058" r:id="rId13"/>
    <p:sldId id="1053" r:id="rId14"/>
    <p:sldId id="1052" r:id="rId15"/>
    <p:sldId id="1051" r:id="rId16"/>
    <p:sldId id="1055" r:id="rId17"/>
    <p:sldId id="1042" r:id="rId18"/>
    <p:sldId id="1049" r:id="rId19"/>
    <p:sldId id="998" r:id="rId20"/>
    <p:sldId id="1043" r:id="rId21"/>
    <p:sldId id="1046" r:id="rId22"/>
    <p:sldId id="1044" r:id="rId23"/>
    <p:sldId id="1068" r:id="rId24"/>
    <p:sldId id="1067" r:id="rId25"/>
    <p:sldId id="1047" r:id="rId26"/>
    <p:sldId id="1064" r:id="rId27"/>
    <p:sldId id="1065" r:id="rId28"/>
    <p:sldId id="1066" r:id="rId29"/>
    <p:sldId id="1057" r:id="rId30"/>
    <p:sldId id="1056" r:id="rId31"/>
    <p:sldId id="1059" r:id="rId32"/>
    <p:sldId id="1060" r:id="rId33"/>
    <p:sldId id="1061" r:id="rId34"/>
    <p:sldId id="1062" r:id="rId35"/>
    <p:sldId id="1063" r:id="rId36"/>
    <p:sldId id="1069" r:id="rId37"/>
    <p:sldId id="1070" r:id="rId38"/>
    <p:sldId id="1071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6" autoAdjust="0"/>
    <p:restoredTop sz="94745"/>
  </p:normalViewPr>
  <p:slideViewPr>
    <p:cSldViewPr snapToGrid="0" snapToObjects="1">
      <p:cViewPr varScale="1">
        <p:scale>
          <a:sx n="134" d="100"/>
          <a:sy n="134" d="100"/>
        </p:scale>
        <p:origin x="2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EC8468-11B7-6746-A546-C10512081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7892-6DD3-D749-90FA-9207F5A98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55D9880-E0B6-1E48-9C1B-42AFDA4B2A3C}" type="datetimeFigureOut">
              <a:rPr lang="en-US"/>
              <a:pPr>
                <a:defRPr/>
              </a:pPr>
              <a:t>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C1FC-6999-1340-A15E-3CB5997B3A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9CBA-9477-0243-90D8-DA37BB85E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851C5-150A-B742-82CB-C8B1FE685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8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C9437-9B45-424E-A953-59C629337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CADF-3B89-7C41-A333-915B3FB231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DA668B-27D5-3145-9856-CDB63BDCD85D}" type="datetimeFigureOut">
              <a:rPr lang="en-US"/>
              <a:pPr>
                <a:defRPr/>
              </a:pPr>
              <a:t>2/21/21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957145-D480-8144-955F-21271D915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F51A83-4836-2945-81AE-7484A0103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6862-3919-1240-8A69-1CADC4DC14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8064-6A24-114F-B5C5-FDB439D59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EBC63-0C6F-0546-B082-2721BA22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20DA40D-FB8B-AD4F-B87E-E1E37E632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8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745" y="612775"/>
            <a:ext cx="109728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745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5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FC3EAB5-05DC-6E45-B6DE-5D6DF926D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2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6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F8C0F07-F0D1-5740-9676-D8D492CDE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99491"/>
            <a:ext cx="5386917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54697"/>
            <a:ext cx="5389033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99491"/>
            <a:ext cx="5389033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057B1-FB80-8E45-BB10-38BEF596C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B6DEB-D45B-2841-A511-5F80844752A9}"/>
              </a:ext>
            </a:extLst>
          </p:cNvPr>
          <p:cNvSpPr>
            <a:spLocks noChangeAspect="1"/>
          </p:cNvSpPr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C917-1092-9C4E-8D2D-CAEFE7CDF994}"/>
              </a:ext>
            </a:extLst>
          </p:cNvPr>
          <p:cNvSpPr>
            <a:spLocks noChangeAspect="1"/>
          </p:cNvSpPr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5CD57-686B-2640-873C-83B49F0B7AF0}"/>
              </a:ext>
            </a:extLst>
          </p:cNvPr>
          <p:cNvSpPr>
            <a:spLocks noChangeAspect="1"/>
          </p:cNvSpPr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1919EB-3014-AA47-9173-93B7C1B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7538375" y="4496738"/>
            <a:ext cx="2253380" cy="163893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7538375" y="971967"/>
            <a:ext cx="2253380" cy="1635750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17"/>
          </p:nvPr>
        </p:nvSpPr>
        <p:spPr>
          <a:xfrm>
            <a:off x="9936127" y="2733854"/>
            <a:ext cx="2253380" cy="1637841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30135" y="981113"/>
            <a:ext cx="6500261" cy="51637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7DE0505-C857-7849-A226-27828C0A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69F3B0C-A77E-384B-9CDC-5B4074792A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99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C5577-999F-D443-8D74-F17A42D908A0}"/>
              </a:ext>
            </a:extLst>
          </p:cNvPr>
          <p:cNvCxnSpPr/>
          <p:nvPr/>
        </p:nvCxnSpPr>
        <p:spPr>
          <a:xfrm>
            <a:off x="0" y="6223000"/>
            <a:ext cx="12192000" cy="0"/>
          </a:xfrm>
          <a:prstGeom prst="line">
            <a:avLst/>
          </a:prstGeom>
          <a:ln w="28575">
            <a:solidFill>
              <a:srgbClr val="8E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0" name="TextBox 3">
            <a:extLst>
              <a:ext uri="{FF2B5EF4-FFF2-40B4-BE49-F238E27FC236}">
                <a16:creationId xmlns:a16="http://schemas.microsoft.com/office/drawing/2014/main" id="{0F26B872-A2F4-2141-A68E-D9BF6CF4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i="1">
                <a:solidFill>
                  <a:srgbClr val="8E0000"/>
                </a:solidFill>
                <a:latin typeface="Adobe Caslon Pro" panose="0205050205050A020403" pitchFamily="18" charset="77"/>
              </a:rPr>
              <a:t>Information Sciences Institute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C65F-F945-A545-8DC5-2B45F361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  <p:sldLayoutId id="2147483678" r:id="rId10"/>
    <p:sldLayoutId id="2147483687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upload.wikimedia.org%2Fwikipedia%2Fcommons%2Fa%2Fa1%2FMallard2.jpg&amp;imgrefurl=https%3A%2F%2Fen.wikipedia.org%2Fwiki%2FDuck_test&amp;tbnid=PcA8eGQbDUZp5M&amp;vet=12ahUKEwjR3NOTic3uAhXeATQIHcScB2kQMygAegUIARDQAQ..i&amp;docid=CQ23FBiNB5egAM&amp;w=2319&amp;h=1762&amp;q=duck&amp;client=firefox-b-1-d&amp;ved=2ahUKEwjR3NOTic3uAhXeATQIHcScB2kQMygAegUIARDQAQ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www.google.com/imgres?imgurl=https%3A%2F%2Fcdn.mos.cms.futurecdn.net%2FVSy6kJDNq2pSXsCzb6cvYF.jpg&amp;imgrefurl=https%3A%2F%2Fwww.livescience.com%2Fcat-infected-covid-19-from-owner.html&amp;tbnid=whIt-Fu4BlmzCM&amp;vet=12ahUKEwj_xuGqic3uAhXvATQIHUMZALgQMygEegUIARDaAQ..i&amp;docid=2Sg1J9egVQRvqM&amp;w=2800&amp;h=1575&amp;q=cat&amp;hl=en&amp;client=firefox-b-1-d&amp;ved=2ahUKEwj_xuGqic3uAhXvATQIHUMZALgQMygEegUIARDaAQ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www.google.com/imgres?imgurl=https%3A%2F%2F5.imimg.com%2Fdata5%2FBL%2FBJ%2FMY-13659451%2Fpoultry-live-chicken-500x500.jpg&amp;imgrefurl=https%3A%2F%2Fwww.indiamart.com%2Fproddetail%2Fpoultry-live-chicken-14603174133.html&amp;tbnid=XonT54OX0aTeXM&amp;vet=12ahUKEwj6x76cic3uAhVXATQIHaeDCOYQMygCegUIARDLAg..i&amp;docid=Y6S01fZGCJQooM&amp;w=500&amp;h=500&amp;q=chicken&amp;hl=en&amp;client=firefox-b-1-d&amp;ved=2ahUKEwj6x76cic3uAhVXATQIHaeDCOYQMygCegUIARDLAg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206AAB6-2A51-3A4C-98F9-A05BDA60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Neural Networks</a:t>
            </a:r>
            <a:br>
              <a:rPr lang="en-US" dirty="0"/>
            </a:br>
            <a:r>
              <a:rPr lang="en-US" sz="2500" dirty="0"/>
              <a:t>cont.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339DD4-4021-644E-91FF-1714EFACB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Keith Burghardt, Kristina Lerman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USC Information Sciences Institute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DSCI 552 – Spring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1E2F-12E2-CF43-ADA7-9E92B11F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Feed-Forward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992E-F556-E947-9303-35389A69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708C55-E5F5-A94D-96DF-56CF7546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1" y="1995312"/>
            <a:ext cx="4780154" cy="335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2ABA1-0859-AD42-A7E1-40E08EC7C651}"/>
              </a:ext>
            </a:extLst>
          </p:cNvPr>
          <p:cNvCxnSpPr/>
          <p:nvPr/>
        </p:nvCxnSpPr>
        <p:spPr>
          <a:xfrm>
            <a:off x="5796756" y="858838"/>
            <a:ext cx="0" cy="48273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C6A3AAC1-8C6A-634B-835A-8AC15029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763650"/>
            <a:ext cx="5837581" cy="3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89689-86A0-A346-8FD7-0FA8CB3FBED5}"/>
              </a:ext>
            </a:extLst>
          </p:cNvPr>
          <p:cNvSpPr txBox="1"/>
          <p:nvPr/>
        </p:nvSpPr>
        <p:spPr>
          <a:xfrm>
            <a:off x="6972300" y="5426323"/>
            <a:ext cx="25915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Weights = “Filter”</a:t>
            </a:r>
          </a:p>
        </p:txBody>
      </p:sp>
    </p:spTree>
    <p:extLst>
      <p:ext uri="{BB962C8B-B14F-4D97-AF65-F5344CB8AC3E}">
        <p14:creationId xmlns:p14="http://schemas.microsoft.com/office/powerpoint/2010/main" val="40316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1C8D-9C22-9F4C-8276-07E7022B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6E7DC-A22C-594E-9E50-02725B8B1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E115A99-AE41-1249-9B81-324E323E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8F00C-D302-4049-9E6D-BCE35ED3D54C}"/>
              </a:ext>
            </a:extLst>
          </p:cNvPr>
          <p:cNvSpPr txBox="1"/>
          <p:nvPr/>
        </p:nvSpPr>
        <p:spPr>
          <a:xfrm>
            <a:off x="162732" y="5756834"/>
            <a:ext cx="402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anhreynolds.com</a:t>
            </a:r>
            <a:r>
              <a:rPr lang="en-US" dirty="0"/>
              <a:t>/blogs/</a:t>
            </a:r>
            <a:r>
              <a:rPr lang="en-US" dirty="0" err="1"/>
              <a:t>cnn.html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D22F1-2988-8F49-86FD-A57CE88D6951}"/>
              </a:ext>
            </a:extLst>
          </p:cNvPr>
          <p:cNvSpPr txBox="1"/>
          <p:nvPr/>
        </p:nvSpPr>
        <p:spPr>
          <a:xfrm>
            <a:off x="5739606" y="1285875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filter and 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4EF5A-6898-BD4B-93A4-10B844CA95FE}"/>
              </a:ext>
            </a:extLst>
          </p:cNvPr>
          <p:cNvSpPr txBox="1"/>
          <p:nvPr/>
        </p:nvSpPr>
        <p:spPr>
          <a:xfrm>
            <a:off x="8940006" y="185737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A1C85-7A73-FD49-8E2F-AB765D956076}"/>
              </a:ext>
            </a:extLst>
          </p:cNvPr>
          <p:cNvSpPr txBox="1"/>
          <p:nvPr/>
        </p:nvSpPr>
        <p:spPr>
          <a:xfrm>
            <a:off x="9202717" y="749379"/>
            <a:ext cx="1887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1*1 + 0*2 + 1*3</a:t>
            </a:r>
            <a:br>
              <a:rPr lang="en-US" dirty="0"/>
            </a:br>
            <a:r>
              <a:rPr lang="en-US" dirty="0"/>
              <a:t>+ 0*4 + 1*5 + 1*6</a:t>
            </a:r>
            <a:br>
              <a:rPr lang="en-US" dirty="0"/>
            </a:br>
            <a:r>
              <a:rPr lang="en-US" dirty="0"/>
              <a:t>+ 1*7 + 0*8 + 1*9</a:t>
            </a:r>
          </a:p>
          <a:p>
            <a:endParaRPr lang="en-US" dirty="0"/>
          </a:p>
          <a:p>
            <a:r>
              <a:rPr lang="en-US" dirty="0"/>
              <a:t>     =</a:t>
            </a:r>
          </a:p>
        </p:txBody>
      </p:sp>
    </p:spTree>
    <p:extLst>
      <p:ext uri="{BB962C8B-B14F-4D97-AF65-F5344CB8AC3E}">
        <p14:creationId xmlns:p14="http://schemas.microsoft.com/office/powerpoint/2010/main" val="35556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D8D2-F33A-094D-A414-164FF728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Dimension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56BB0-3F34-A944-B166-0B01BE08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(1D </a:t>
            </a:r>
            <a:r>
              <a:rPr lang="en-US" dirty="0" err="1"/>
              <a:t>ConvNets</a:t>
            </a:r>
            <a:r>
              <a:rPr lang="en-US" dirty="0"/>
              <a:t> are sometimes used in Natural Language Processing)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852558C-1703-F84C-AD2E-BFB08C98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36800"/>
            <a:ext cx="109347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4CBFF-666D-0A49-B85F-E51CA42E763C}"/>
              </a:ext>
            </a:extLst>
          </p:cNvPr>
          <p:cNvSpPr txBox="1"/>
          <p:nvPr/>
        </p:nvSpPr>
        <p:spPr>
          <a:xfrm>
            <a:off x="247650" y="5756834"/>
            <a:ext cx="484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62076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F4D2-D80E-0241-8B58-A57F73C4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06023-E64E-2B4D-BB64-A44C2297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convolutional neural network gif">
            <a:extLst>
              <a:ext uri="{FF2B5EF4-FFF2-40B4-BE49-F238E27FC236}">
                <a16:creationId xmlns:a16="http://schemas.microsoft.com/office/drawing/2014/main" id="{1153F0FD-2848-B74D-B7DF-5DDB5AAE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19075"/>
            <a:ext cx="7721600" cy="56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8D167-7F71-8D48-B0CA-913385C0404B}"/>
              </a:ext>
            </a:extLst>
          </p:cNvPr>
          <p:cNvSpPr txBox="1"/>
          <p:nvPr/>
        </p:nvSpPr>
        <p:spPr>
          <a:xfrm>
            <a:off x="221942" y="5806486"/>
            <a:ext cx="551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giphy.com</a:t>
            </a:r>
            <a:r>
              <a:rPr lang="en-US" dirty="0"/>
              <a:t>/explore/convolutional-neural-network</a:t>
            </a:r>
          </a:p>
        </p:txBody>
      </p:sp>
    </p:spTree>
    <p:extLst>
      <p:ext uri="{BB962C8B-B14F-4D97-AF65-F5344CB8AC3E}">
        <p14:creationId xmlns:p14="http://schemas.microsoft.com/office/powerpoint/2010/main" val="304186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4AD6-8FBF-554D-BC64-3B9DB988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Feed-Forward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2147-E6E4-1145-927E-92446D11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hyperparameters:</a:t>
            </a:r>
          </a:p>
          <a:p>
            <a:pPr lvl="1"/>
            <a:r>
              <a:rPr lang="en-US" b="1" dirty="0"/>
              <a:t>Filter</a:t>
            </a:r>
            <a:r>
              <a:rPr lang="en-US" dirty="0"/>
              <a:t>: width and height</a:t>
            </a:r>
          </a:p>
          <a:p>
            <a:pPr lvl="1"/>
            <a:r>
              <a:rPr lang="en-US" dirty="0"/>
              <a:t>Number of filters</a:t>
            </a:r>
          </a:p>
          <a:p>
            <a:pPr lvl="1"/>
            <a:r>
              <a:rPr lang="en-US" b="1" dirty="0"/>
              <a:t>Padding</a:t>
            </a:r>
            <a:r>
              <a:rPr lang="en-US" dirty="0"/>
              <a:t> and </a:t>
            </a:r>
            <a:r>
              <a:rPr lang="en-US" b="1" dirty="0"/>
              <a:t>strides</a:t>
            </a:r>
          </a:p>
          <a:p>
            <a:pPr lvl="1"/>
            <a:r>
              <a:rPr lang="en-US" b="1" dirty="0"/>
              <a:t>Pooling</a:t>
            </a:r>
            <a:r>
              <a:rPr lang="en-US" dirty="0"/>
              <a:t> layers: Sometimes (but now rarely) used to shrink layer’s “image”</a:t>
            </a:r>
          </a:p>
          <a:p>
            <a:pPr lvl="1"/>
            <a:r>
              <a:rPr lang="en-US" b="1" dirty="0"/>
              <a:t>Padding</a:t>
            </a:r>
            <a:r>
              <a:rPr lang="en-US" dirty="0"/>
              <a:t>: adding pixels around image to allow the network to sweep to edge</a:t>
            </a:r>
            <a:endParaRPr lang="en-US" b="1" dirty="0"/>
          </a:p>
          <a:p>
            <a:r>
              <a:rPr lang="en-US" dirty="0"/>
              <a:t>No Padding: each layer gets smaller (edge gets clipped off)</a:t>
            </a:r>
          </a:p>
          <a:p>
            <a:r>
              <a:rPr lang="en-US" dirty="0"/>
              <a:t>Stride</a:t>
            </a:r>
          </a:p>
          <a:p>
            <a:pPr lvl="1"/>
            <a:r>
              <a:rPr lang="en-US" dirty="0"/>
              <a:t>How much you move the neural network</a:t>
            </a:r>
          </a:p>
          <a:p>
            <a:pPr lvl="1"/>
            <a:r>
              <a:rPr lang="en-US" dirty="0"/>
              <a:t>Stride of 1 = move over entire image (more thorough)</a:t>
            </a:r>
          </a:p>
          <a:p>
            <a:pPr lvl="1"/>
            <a:r>
              <a:rPr lang="en-US" dirty="0"/>
              <a:t>Stride &gt; 1 = skip pixels (faster)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57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D680-083E-A548-8A1B-41B9E8C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9D24-BC0F-EC4E-89E8-9F7ACF16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2"/>
            <a:ext cx="4559084" cy="4254462"/>
          </a:xfrm>
        </p:spPr>
        <p:txBody>
          <a:bodyPr/>
          <a:lstStyle/>
          <a:p>
            <a:r>
              <a:rPr lang="en-US" dirty="0"/>
              <a:t>Pooling</a:t>
            </a:r>
          </a:p>
          <a:p>
            <a:pPr lvl="1"/>
            <a:r>
              <a:rPr lang="en-US" dirty="0"/>
              <a:t>Max (max within set of values)</a:t>
            </a:r>
          </a:p>
          <a:p>
            <a:pPr lvl="1"/>
            <a:r>
              <a:rPr lang="en-US" dirty="0"/>
              <a:t>Mean (mean of values)</a:t>
            </a:r>
          </a:p>
          <a:p>
            <a:r>
              <a:rPr lang="en-US" dirty="0"/>
              <a:t>Stride: how many pixels you move in x/y</a:t>
            </a:r>
          </a:p>
          <a:p>
            <a:r>
              <a:rPr lang="en-US" dirty="0"/>
              <a:t>Example of max pooling with stride of 2 on left</a:t>
            </a:r>
          </a:p>
          <a:p>
            <a:r>
              <a:rPr lang="en-US" dirty="0"/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CE3ABEE-27EE-1F46-A71B-88AD6DD1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57487"/>
            <a:ext cx="7239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3952A-9F53-4642-AB58-58A692D93865}"/>
              </a:ext>
            </a:extLst>
          </p:cNvPr>
          <p:cNvSpPr txBox="1"/>
          <p:nvPr/>
        </p:nvSpPr>
        <p:spPr>
          <a:xfrm>
            <a:off x="77492" y="5814497"/>
            <a:ext cx="592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Convolutional_neural_network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992E-AD8B-6D4E-8A4F-6AA37266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ConvNet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4160-F6A9-5B4E-98D2-974DC887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4BAF2EB-6526-9B42-B16B-0EA27263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12192000" cy="47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E497-F4EC-F942-92E0-B05990B948A2}"/>
              </a:ext>
            </a:extLst>
          </p:cNvPr>
          <p:cNvSpPr txBox="1"/>
          <p:nvPr/>
        </p:nvSpPr>
        <p:spPr>
          <a:xfrm>
            <a:off x="142875" y="5785924"/>
            <a:ext cx="402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anhreynolds.com</a:t>
            </a:r>
            <a:r>
              <a:rPr lang="en-US" dirty="0"/>
              <a:t>/blogs/</a:t>
            </a:r>
            <a:r>
              <a:rPr lang="en-US" dirty="0" err="1"/>
              <a:t>cnn.html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B782-2639-D346-862B-43B28CE3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F42D-AAC7-F540-BBA6-180FE92F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discuss.pytorch.org</a:t>
            </a:r>
            <a:r>
              <a:rPr lang="en-US" dirty="0"/>
              <a:t>/t/how-can-</a:t>
            </a:r>
            <a:r>
              <a:rPr lang="en-US" dirty="0" err="1"/>
              <a:t>i</a:t>
            </a:r>
            <a:r>
              <a:rPr lang="en-US" dirty="0"/>
              <a:t>-print-the-image-of-each-layer-in-</a:t>
            </a:r>
            <a:r>
              <a:rPr lang="en-US" dirty="0" err="1"/>
              <a:t>cnn</a:t>
            </a:r>
            <a:r>
              <a:rPr lang="en-US" dirty="0"/>
              <a:t>/67597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22DAB0D7-A590-804A-9FB1-9CC1630D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4"/>
            <a:ext cx="12192000" cy="47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E391F5-5EDB-7741-9869-34377D4D868D}"/>
              </a:ext>
            </a:extLst>
          </p:cNvPr>
          <p:cNvSpPr/>
          <p:nvPr/>
        </p:nvSpPr>
        <p:spPr>
          <a:xfrm>
            <a:off x="111071" y="5586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discuss.pytorch.org</a:t>
            </a:r>
            <a:r>
              <a:rPr lang="en-US" dirty="0"/>
              <a:t>/t/how-can-</a:t>
            </a:r>
            <a:r>
              <a:rPr lang="en-US" dirty="0" err="1"/>
              <a:t>i</a:t>
            </a:r>
            <a:r>
              <a:rPr lang="en-US" dirty="0"/>
              <a:t>-print-the-image-of-each-layer-in-</a:t>
            </a:r>
            <a:r>
              <a:rPr lang="en-US" dirty="0" err="1"/>
              <a:t>cnn</a:t>
            </a:r>
            <a:r>
              <a:rPr lang="en-US" dirty="0"/>
              <a:t>/67597</a:t>
            </a:r>
          </a:p>
        </p:txBody>
      </p:sp>
    </p:spTree>
    <p:extLst>
      <p:ext uri="{BB962C8B-B14F-4D97-AF65-F5344CB8AC3E}">
        <p14:creationId xmlns:p14="http://schemas.microsoft.com/office/powerpoint/2010/main" val="1432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5776-D43E-574E-A4B8-51F84276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D21CA1-D274-9D48-9C20-5C32D01DC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5" y="363538"/>
            <a:ext cx="1099915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FCD7B-EBD7-1E44-A59F-710A4790FA72}"/>
              </a:ext>
            </a:extLst>
          </p:cNvPr>
          <p:cNvSpPr txBox="1"/>
          <p:nvPr/>
        </p:nvSpPr>
        <p:spPr>
          <a:xfrm>
            <a:off x="0" y="5814496"/>
            <a:ext cx="484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04189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9DA-552E-304C-9CC2-655FF2B48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4BC83-158B-8649-B988-63F871D56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D5A7-2587-4F54-B817-F0BE8D4E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3F6C-9923-45F0-992D-531264DD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7307765" cy="498011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Reminder:</a:t>
            </a:r>
          </a:p>
          <a:p>
            <a:pPr lvl="1"/>
            <a:r>
              <a:rPr lang="en-US" dirty="0"/>
              <a:t>Quiz 4 due Wednesday</a:t>
            </a:r>
          </a:p>
          <a:p>
            <a:r>
              <a:rPr lang="en-US" dirty="0"/>
              <a:t>Neural network models</a:t>
            </a:r>
          </a:p>
          <a:p>
            <a:pPr lvl="1"/>
            <a:r>
              <a:rPr lang="en-US" dirty="0"/>
              <a:t>Convolutional neural networks(CNN). </a:t>
            </a:r>
          </a:p>
          <a:p>
            <a:pPr lvl="1"/>
            <a:r>
              <a:rPr lang="en-US" dirty="0"/>
              <a:t>Batch normalization</a:t>
            </a:r>
          </a:p>
          <a:p>
            <a:r>
              <a:rPr lang="en-US" dirty="0"/>
              <a:t>Model architectures: </a:t>
            </a:r>
          </a:p>
          <a:p>
            <a:pPr lvl="1"/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VGG</a:t>
            </a:r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Symmetries and Invariance</a:t>
            </a:r>
          </a:p>
        </p:txBody>
      </p:sp>
    </p:spTree>
    <p:extLst>
      <p:ext uri="{BB962C8B-B14F-4D97-AF65-F5344CB8AC3E}">
        <p14:creationId xmlns:p14="http://schemas.microsoft.com/office/powerpoint/2010/main" val="215067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DAE-C1F6-9F44-856E-3F09FFF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Might CNNs Fail?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85233-FD83-F74A-A83A-FA8A64EB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678" y="3449586"/>
            <a:ext cx="2302779" cy="23868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084CA08-AFA5-BC4E-9BFC-45DD333FC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4" y="858838"/>
            <a:ext cx="2227484" cy="24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978B30-EB38-AC45-9F24-6E0FEC57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542" y="838312"/>
            <a:ext cx="2227484" cy="246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63487D2-3DB6-0545-B062-1FBB19D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64" y="3372799"/>
            <a:ext cx="2304191" cy="25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06916AD-9A8B-CA48-9F30-F101398D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21" y="858838"/>
            <a:ext cx="2227485" cy="246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D76801D-0DF5-2D4C-B1A7-B448908B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23" y="3409465"/>
            <a:ext cx="2227484" cy="24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6B36743-4849-824C-808E-79110E88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34" y="858838"/>
            <a:ext cx="2227484" cy="24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B7F5F3A-9AA3-7745-8365-FA3152DB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364" y="858838"/>
            <a:ext cx="2227485" cy="246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2E7022A-3686-FE46-AF80-5CC09454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4" y="3409465"/>
            <a:ext cx="2227484" cy="24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A2A72B2A-4D37-004C-9132-EDCB2D4E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65" y="3366176"/>
            <a:ext cx="2304191" cy="25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9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203-2EEB-D147-A166-142CBCAF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Don’t Think Like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AD2D5-75DC-7F48-80F9-C11425AA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are neural networks making mistakes?</a:t>
            </a:r>
          </a:p>
          <a:p>
            <a:pPr lvl="1"/>
            <a:r>
              <a:rPr lang="en-US" dirty="0"/>
              <a:t>0: odd dot confuses NN</a:t>
            </a:r>
          </a:p>
          <a:p>
            <a:pPr lvl="1"/>
            <a:r>
              <a:rPr lang="en-US" dirty="0"/>
              <a:t>2: long vertical line may confuse it for a 1</a:t>
            </a:r>
          </a:p>
          <a:p>
            <a:pPr lvl="1"/>
            <a:r>
              <a:rPr lang="en-US" dirty="0"/>
              <a:t>8: lack of circle on bottom of “8” may confuse it for 9</a:t>
            </a:r>
          </a:p>
          <a:p>
            <a:r>
              <a:rPr lang="en-US" dirty="0"/>
              <a:t>Clearly, while neural networks can make guesses faster than us, it’s mistakes are revealing</a:t>
            </a:r>
          </a:p>
          <a:p>
            <a:r>
              <a:rPr lang="en-US" dirty="0"/>
              <a:t>If you’re interested in how neural networks “tick”, please explore explainable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7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C584-07E0-EA4D-8829-F867F2F3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numbers are mislabeled?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214A67-6A2C-714C-ACE9-FDD040CB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71675"/>
            <a:ext cx="5221012" cy="35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F44F1DA-0CBF-5C4F-971D-B4DE095B7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82" y="1353343"/>
            <a:ext cx="4772819" cy="48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5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2BFD-CD0E-D04E-91CE-52621923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Sense of Black Box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1255-5C32-E24B-9684-EFB50A2E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4439419" cy="4980115"/>
          </a:xfrm>
        </p:spPr>
        <p:txBody>
          <a:bodyPr/>
          <a:lstStyle/>
          <a:p>
            <a:r>
              <a:rPr lang="en-US" dirty="0"/>
              <a:t>Notice what numbers are “near” each other</a:t>
            </a:r>
          </a:p>
          <a:p>
            <a:r>
              <a:rPr lang="en-US" dirty="0"/>
              <a:t>Errors appear when the clusters overlap (9 and neighbors)</a:t>
            </a:r>
          </a:p>
          <a:p>
            <a:r>
              <a:rPr lang="en-US" dirty="0"/>
              <a:t>Most dissimilar numbers are far away</a:t>
            </a:r>
          </a:p>
          <a:p>
            <a:r>
              <a:rPr lang="en-US" dirty="0"/>
              <a:t>This gives us a clue about the high-dimensional decision boundary!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E9A859-685D-B945-80AB-3AF42159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99" y="1571228"/>
            <a:ext cx="5648226" cy="37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5D95A-840D-E24D-A6C9-8DF22985F9EB}"/>
              </a:ext>
            </a:extLst>
          </p:cNvPr>
          <p:cNvSpPr txBox="1"/>
          <p:nvPr/>
        </p:nvSpPr>
        <p:spPr>
          <a:xfrm>
            <a:off x="6553200" y="2895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2A992-1AE6-D74A-AB22-DCA69ED2068E}"/>
              </a:ext>
            </a:extLst>
          </p:cNvPr>
          <p:cNvSpPr txBox="1"/>
          <p:nvPr/>
        </p:nvSpPr>
        <p:spPr>
          <a:xfrm>
            <a:off x="10117138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EC322-0FC4-C34D-BA23-20E4BFD4F694}"/>
              </a:ext>
            </a:extLst>
          </p:cNvPr>
          <p:cNvSpPr txBox="1"/>
          <p:nvPr/>
        </p:nvSpPr>
        <p:spPr>
          <a:xfrm>
            <a:off x="9850437" y="2446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D36FD-7177-6A46-A99B-95F77D3A1E85}"/>
              </a:ext>
            </a:extLst>
          </p:cNvPr>
          <p:cNvSpPr txBox="1"/>
          <p:nvPr/>
        </p:nvSpPr>
        <p:spPr>
          <a:xfrm flipH="1">
            <a:off x="7030989" y="3779380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353A5-A4BA-D94C-B8B6-5A3F26D9D924}"/>
              </a:ext>
            </a:extLst>
          </p:cNvPr>
          <p:cNvSpPr txBox="1"/>
          <p:nvPr/>
        </p:nvSpPr>
        <p:spPr>
          <a:xfrm>
            <a:off x="7940725" y="3202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3B6B4-B1F6-EE40-BE31-F41768CC4595}"/>
              </a:ext>
            </a:extLst>
          </p:cNvPr>
          <p:cNvSpPr txBox="1"/>
          <p:nvPr/>
        </p:nvSpPr>
        <p:spPr>
          <a:xfrm>
            <a:off x="7989826" y="42448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3E9C4-86CB-AD41-9128-449373389F93}"/>
              </a:ext>
            </a:extLst>
          </p:cNvPr>
          <p:cNvSpPr txBox="1"/>
          <p:nvPr/>
        </p:nvSpPr>
        <p:spPr>
          <a:xfrm>
            <a:off x="8678863" y="1943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61A38-57CE-754D-9C46-2E1F74FFADF6}"/>
              </a:ext>
            </a:extLst>
          </p:cNvPr>
          <p:cNvSpPr txBox="1"/>
          <p:nvPr/>
        </p:nvSpPr>
        <p:spPr>
          <a:xfrm>
            <a:off x="8887613" y="2895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48994-59C0-9E45-925A-D9EBDC35A640}"/>
              </a:ext>
            </a:extLst>
          </p:cNvPr>
          <p:cNvSpPr txBox="1"/>
          <p:nvPr/>
        </p:nvSpPr>
        <p:spPr>
          <a:xfrm>
            <a:off x="8736770" y="3722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6F0A5-DF9B-1946-A44F-FF3BAA319FE6}"/>
              </a:ext>
            </a:extLst>
          </p:cNvPr>
          <p:cNvSpPr txBox="1"/>
          <p:nvPr/>
        </p:nvSpPr>
        <p:spPr>
          <a:xfrm>
            <a:off x="7688140" y="23643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68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5532E032-E0E4-4846-B477-8891FF87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7" y="873418"/>
            <a:ext cx="4145755" cy="2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27447-B187-7646-A693-3B9980E8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vs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8EF2-6120-B84E-8D9E-EA1ED5B1E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1"/>
            <a:ext cx="5857874" cy="4980115"/>
          </a:xfrm>
        </p:spPr>
        <p:txBody>
          <a:bodyPr/>
          <a:lstStyle/>
          <a:p>
            <a:r>
              <a:rPr lang="en-US" dirty="0"/>
              <a:t>No batch normalization</a:t>
            </a:r>
          </a:p>
          <a:p>
            <a:pPr lvl="1"/>
            <a:r>
              <a:rPr lang="en-US" dirty="0"/>
              <a:t>Accuracy = 98.6%</a:t>
            </a:r>
          </a:p>
          <a:p>
            <a:r>
              <a:rPr lang="en-US" dirty="0"/>
              <a:t>With batch normalization</a:t>
            </a:r>
          </a:p>
          <a:p>
            <a:pPr lvl="1"/>
            <a:r>
              <a:rPr lang="en-US" dirty="0"/>
              <a:t>Accuracy = 98.4%</a:t>
            </a:r>
          </a:p>
          <a:p>
            <a:r>
              <a:rPr lang="en-US" dirty="0"/>
              <a:t>Batch normalization is also a little slower (60s/layer vs 50s/layer)</a:t>
            </a:r>
          </a:p>
          <a:p>
            <a:r>
              <a:rPr lang="en-US" dirty="0"/>
              <a:t>Clearly, all these methods are not universally better or worse</a:t>
            </a:r>
          </a:p>
          <a:p>
            <a:r>
              <a:rPr lang="en-US" dirty="0"/>
              <a:t>One limitation is somewhat small data, as well as small model (only applied to 1 Conv layer)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DD7A8-3F3E-A541-AC6C-B9C9DE11D993}"/>
              </a:ext>
            </a:extLst>
          </p:cNvPr>
          <p:cNvSpPr txBox="1"/>
          <p:nvPr/>
        </p:nvSpPr>
        <p:spPr>
          <a:xfrm>
            <a:off x="8143875" y="2018638"/>
            <a:ext cx="240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Batch Normalization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9EAEE5E-DD50-494C-BF6D-CA6588CA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8" y="3547770"/>
            <a:ext cx="4145755" cy="28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7BF1C-560E-EE45-9F85-F0A113946F21}"/>
              </a:ext>
            </a:extLst>
          </p:cNvPr>
          <p:cNvSpPr txBox="1"/>
          <p:nvPr/>
        </p:nvSpPr>
        <p:spPr>
          <a:xfrm>
            <a:off x="8143875" y="4585033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41403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D9E2-96E2-7743-AB2C-A27757EC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numbers are mislabeled?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2F73-6DDF-564C-8284-306B817D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notice “6”, “7”, and “9” are mislabeled most often</a:t>
            </a:r>
          </a:p>
          <a:p>
            <a:r>
              <a:rPr lang="en-US" dirty="0"/>
              <a:t>Why is that?</a:t>
            </a:r>
          </a:p>
          <a:p>
            <a:pPr lvl="1"/>
            <a:r>
              <a:rPr lang="en-US" dirty="0"/>
              <a:t>6 is confused for a 5</a:t>
            </a:r>
          </a:p>
          <a:p>
            <a:pPr lvl="1"/>
            <a:r>
              <a:rPr lang="en-US" dirty="0"/>
              <a:t>7 is often confused for a 2</a:t>
            </a:r>
          </a:p>
          <a:p>
            <a:pPr lvl="1"/>
            <a:r>
              <a:rPr lang="en-US" dirty="0"/>
              <a:t>9 is confused for several numbers (3, 4, 5, and 7)</a:t>
            </a:r>
          </a:p>
          <a:p>
            <a:r>
              <a:rPr lang="en-US" dirty="0"/>
              <a:t>While we have an intuitive, abstract, understanding of numbers, NNs do not</a:t>
            </a:r>
          </a:p>
          <a:p>
            <a:r>
              <a:rPr lang="en-US" dirty="0"/>
              <a:t>We can easily infer when a “3” looks like a 3, but when pixels are close enough to fill in circles (“3” -&gt; “8”) then mistakes occur</a:t>
            </a:r>
          </a:p>
          <a:p>
            <a:r>
              <a:rPr lang="en-US" dirty="0"/>
              <a:t>Notice how bad labels can also confuse AI (“poisoning” the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82940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DA5C-6977-014E-A2F9-F65CDC64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636A4-EF96-564D-8AC3-034AE0813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options with NNs</a:t>
            </a:r>
          </a:p>
          <a:p>
            <a:pPr lvl="1"/>
            <a:r>
              <a:rPr lang="en-US" dirty="0"/>
              <a:t>Start with a pre-trained network (“warm start”)</a:t>
            </a:r>
          </a:p>
          <a:p>
            <a:pPr lvl="2"/>
            <a:r>
              <a:rPr lang="en-US" dirty="0"/>
              <a:t>Training on this is called “fine tuning”</a:t>
            </a:r>
          </a:p>
          <a:p>
            <a:pPr lvl="1"/>
            <a:r>
              <a:rPr lang="en-US" dirty="0"/>
              <a:t>Create your own (“cold start”)</a:t>
            </a:r>
          </a:p>
          <a:p>
            <a:r>
              <a:rPr lang="en-US" dirty="0"/>
              <a:t>Each has advantages</a:t>
            </a:r>
          </a:p>
          <a:p>
            <a:pPr lvl="1"/>
            <a:r>
              <a:rPr lang="en-US" dirty="0"/>
              <a:t>Cold start is needed if data is small (warm start network is trained to wrong data, and might need some data to work well)</a:t>
            </a:r>
          </a:p>
          <a:p>
            <a:pPr lvl="1"/>
            <a:r>
              <a:rPr lang="en-US" dirty="0"/>
              <a:t>Obviously, the SOTA networks used their own architecture, so with enough thought and data cold-start can beat any other network</a:t>
            </a:r>
          </a:p>
          <a:p>
            <a:pPr lvl="1"/>
            <a:r>
              <a:rPr lang="en-US" dirty="0"/>
              <a:t>Warm start gets you half-way there. If model was trained on similar data, extra fine-tuning may give you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359084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C5D3-33A2-2A44-959D-CF3271C9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CAC07-30D5-4540-B4FB-CD715E03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7096123" cy="4980115"/>
          </a:xfrm>
        </p:spPr>
        <p:txBody>
          <a:bodyPr/>
          <a:lstStyle/>
          <a:p>
            <a:r>
              <a:rPr lang="en-US" sz="2500" dirty="0"/>
              <a:t>We use backpropagation to train them (all of this is in the background of </a:t>
            </a:r>
            <a:r>
              <a:rPr lang="en-US" sz="2500" dirty="0" err="1"/>
              <a:t>Keras</a:t>
            </a:r>
            <a:r>
              <a:rPr lang="en-US" sz="2500" dirty="0"/>
              <a:t>)</a:t>
            </a:r>
          </a:p>
          <a:p>
            <a:r>
              <a:rPr lang="en-US" sz="2500" dirty="0"/>
              <a:t>Mini-batch training:</a:t>
            </a:r>
          </a:p>
          <a:p>
            <a:pPr lvl="1"/>
            <a:r>
              <a:rPr lang="en-US" sz="2100" dirty="0"/>
              <a:t>Use 10-100 datapoints to determine how to change parameters via backpropagation</a:t>
            </a:r>
          </a:p>
          <a:p>
            <a:pPr lvl="1"/>
            <a:r>
              <a:rPr lang="en-US" sz="2100" dirty="0"/>
              <a:t>Each datapoint gets you some idea of what parameters to reduce, averaging the gradient (direction to reduce/increase parameters) is better than 1 datapoint</a:t>
            </a:r>
          </a:p>
          <a:p>
            <a:r>
              <a:rPr lang="en-US" sz="2500" dirty="0"/>
              <a:t>Alternative: look at all data</a:t>
            </a:r>
          </a:p>
          <a:p>
            <a:pPr lvl="1"/>
            <a:r>
              <a:rPr lang="en-US" sz="2100" dirty="0"/>
              <a:t>More accurate, but very slow (O(N) vs O(1) for N datapoints)</a:t>
            </a:r>
          </a:p>
          <a:p>
            <a:pPr lvl="1"/>
            <a:r>
              <a:rPr lang="en-US" sz="2100" dirty="0"/>
              <a:t>In practice, mini-batches are BETTER!</a:t>
            </a:r>
          </a:p>
        </p:txBody>
      </p:sp>
      <p:pic>
        <p:nvPicPr>
          <p:cNvPr id="17410" name="Picture 2" descr="Line Plots of Classification Accuracy on Train and Test Datasets With Different Batch Sizes">
            <a:extLst>
              <a:ext uri="{FF2B5EF4-FFF2-40B4-BE49-F238E27FC236}">
                <a16:creationId xmlns:a16="http://schemas.microsoft.com/office/drawing/2014/main" id="{B3A99F30-6849-4841-B3EE-01A91570B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672" r="51875" b="5415"/>
          <a:stretch/>
        </p:blipFill>
        <p:spPr bwMode="auto">
          <a:xfrm>
            <a:off x="7705725" y="671512"/>
            <a:ext cx="376083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FD211-7FFF-7040-AFDC-1CEA74B53A24}"/>
              </a:ext>
            </a:extLst>
          </p:cNvPr>
          <p:cNvSpPr/>
          <p:nvPr/>
        </p:nvSpPr>
        <p:spPr>
          <a:xfrm>
            <a:off x="133349" y="5724822"/>
            <a:ext cx="62198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machinelearningmastery.com</a:t>
            </a:r>
            <a:r>
              <a:rPr lang="en-US" sz="1500" dirty="0"/>
              <a:t>/how-to-control-the-speed-and-stability-of-training-neural-networks-with-gradient-descent-batch-size/</a:t>
            </a:r>
          </a:p>
        </p:txBody>
      </p:sp>
    </p:spTree>
    <p:extLst>
      <p:ext uri="{BB962C8B-B14F-4D97-AF65-F5344CB8AC3E}">
        <p14:creationId xmlns:p14="http://schemas.microsoft.com/office/powerpoint/2010/main" val="84407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6DE8-F780-F847-81FD-160FB5F3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1C7E-2606-E14D-B50C-5DC2A6EA3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layer (</a:t>
            </a:r>
            <a:r>
              <a:rPr lang="en-US" dirty="0" err="1"/>
              <a:t>tf.keras.layers.BatchNormalization</a:t>
            </a:r>
            <a:r>
              <a:rPr lang="en-US" dirty="0"/>
              <a:t>())</a:t>
            </a:r>
          </a:p>
          <a:p>
            <a:r>
              <a:rPr lang="en-US" dirty="0"/>
              <a:t>Each feature is now centered (mean = 0) and normalized (variance=1) within mini-batch</a:t>
            </a:r>
          </a:p>
          <a:p>
            <a:r>
              <a:rPr lang="en-US" dirty="0"/>
              <a:t>How is this helpful:</a:t>
            </a:r>
          </a:p>
          <a:p>
            <a:pPr lvl="1"/>
            <a:r>
              <a:rPr lang="en-US" dirty="0"/>
              <a:t>Reduces very large/small features (after activation -&gt; 0 or 1 aka “saturation” = bad)</a:t>
            </a:r>
          </a:p>
          <a:p>
            <a:pPr lvl="1"/>
            <a:r>
              <a:rPr lang="en-US" dirty="0"/>
              <a:t>Effectively regularizes network (i.e., better generalizes network)</a:t>
            </a:r>
          </a:p>
          <a:p>
            <a:pPr lvl="1"/>
            <a:r>
              <a:rPr lang="en-US" dirty="0"/>
              <a:t>Can speed up training (increase learning rate, no dropout layers, etc.)</a:t>
            </a:r>
          </a:p>
          <a:p>
            <a:r>
              <a:rPr lang="en-US" dirty="0"/>
              <a:t>Therefore you now have 2 tools to add to any morel: batch normalization or dropout. </a:t>
            </a:r>
          </a:p>
          <a:p>
            <a:r>
              <a:rPr lang="en-US" dirty="0"/>
              <a:t>One or both will improve model with little extra effort</a:t>
            </a:r>
          </a:p>
        </p:txBody>
      </p:sp>
    </p:spTree>
    <p:extLst>
      <p:ext uri="{BB962C8B-B14F-4D97-AF65-F5344CB8AC3E}">
        <p14:creationId xmlns:p14="http://schemas.microsoft.com/office/powerpoint/2010/main" val="1961603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20D9-662C-D44E-AAB8-C1D2A9F72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DB4A9-5E48-344C-A9FE-541FF38D0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9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38B6-88FE-1140-8F4D-532B039D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96FB-5E10-BE48-A5BE-191F7810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8838"/>
            <a:ext cx="4598019" cy="4980115"/>
          </a:xfrm>
        </p:spPr>
        <p:txBody>
          <a:bodyPr/>
          <a:lstStyle/>
          <a:p>
            <a:r>
              <a:rPr lang="en-US" dirty="0"/>
              <a:t>Computers like numbers</a:t>
            </a:r>
          </a:p>
          <a:p>
            <a:pPr lvl="1"/>
            <a:r>
              <a:rPr lang="en-US" dirty="0"/>
              <a:t>‘airplane’ -&gt; 0</a:t>
            </a:r>
          </a:p>
          <a:p>
            <a:pPr lvl="1"/>
            <a:r>
              <a:rPr lang="en-US" dirty="0"/>
              <a:t>‘automobile’ -&gt; 1</a:t>
            </a:r>
          </a:p>
          <a:p>
            <a:pPr lvl="1"/>
            <a:r>
              <a:rPr lang="en-US" dirty="0"/>
              <a:t>‘bird’ -&gt; 2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Often our goal is to find these categories</a:t>
            </a:r>
          </a:p>
          <a:p>
            <a:r>
              <a:rPr lang="en-US" dirty="0"/>
              <a:t>Ex: A self-driving car must detect what is a tree, bush, or person</a:t>
            </a:r>
          </a:p>
          <a:p>
            <a:pPr lvl="1"/>
            <a:endParaRPr lang="en-US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04C42928-CA03-624F-B245-993034C0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04" y="1273908"/>
            <a:ext cx="61974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635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9086-8376-3946-95AE-BA5F1DE7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523B-6A10-9343-9B0D-C95CEF34D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1989: </a:t>
            </a:r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time CNN was used</a:t>
            </a:r>
          </a:p>
          <a:p>
            <a:pPr lvl="1"/>
            <a:r>
              <a:rPr lang="en-US" dirty="0"/>
              <a:t>Inspired by “</a:t>
            </a:r>
            <a:r>
              <a:rPr lang="en-US" dirty="0" err="1"/>
              <a:t>neocognitron</a:t>
            </a:r>
            <a:r>
              <a:rPr lang="en-US" dirty="0"/>
              <a:t>” (looking at local features)</a:t>
            </a:r>
          </a:p>
          <a:p>
            <a:r>
              <a:rPr lang="en-US" dirty="0"/>
              <a:t>2012: </a:t>
            </a:r>
            <a:r>
              <a:rPr lang="en-US" dirty="0" err="1"/>
              <a:t>AlexNet</a:t>
            </a:r>
            <a:r>
              <a:rPr lang="en-US" dirty="0"/>
              <a:t> (game changer: top-5 accuracy = 15%, 10 points better than runner up!)</a:t>
            </a:r>
          </a:p>
          <a:p>
            <a:r>
              <a:rPr lang="en-US" dirty="0"/>
              <a:t>VGG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Variational Autoencoders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4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B7C4-6D4E-774E-A54B-DC0CA28B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: Just a Regular </a:t>
            </a:r>
            <a:r>
              <a:rPr lang="en-US" dirty="0" err="1"/>
              <a:t>ConvNet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860ADA2C-979E-B24F-8DF7-543525269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66" y="939006"/>
            <a:ext cx="3079729" cy="49799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2C808-30E9-8A48-ABC1-8EA05B98723C}"/>
              </a:ext>
            </a:extLst>
          </p:cNvPr>
          <p:cNvSpPr txBox="1"/>
          <p:nvPr/>
        </p:nvSpPr>
        <p:spPr>
          <a:xfrm>
            <a:off x="95250" y="5814496"/>
            <a:ext cx="18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et al., 1989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E9C097-1A43-8645-8DF5-5E67EA00B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22" y="858838"/>
            <a:ext cx="6238112" cy="5419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89EA7-498A-454E-9568-3E37205422B6}"/>
              </a:ext>
            </a:extLst>
          </p:cNvPr>
          <p:cNvSpPr txBox="1"/>
          <p:nvPr/>
        </p:nvSpPr>
        <p:spPr>
          <a:xfrm>
            <a:off x="6029325" y="6362700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function: Tanh</a:t>
            </a:r>
          </a:p>
        </p:txBody>
      </p:sp>
    </p:spTree>
    <p:extLst>
      <p:ext uri="{BB962C8B-B14F-4D97-AF65-F5344CB8AC3E}">
        <p14:creationId xmlns:p14="http://schemas.microsoft.com/office/powerpoint/2010/main" val="161605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8296-E879-784E-A216-B2317DAF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12A0-4BF0-AE4D-B5ED-DAA22D9A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3597"/>
            <a:ext cx="7219950" cy="4717103"/>
          </a:xfrm>
        </p:spPr>
        <p:txBody>
          <a:bodyPr/>
          <a:lstStyle/>
          <a:p>
            <a:r>
              <a:rPr lang="en-US" dirty="0"/>
              <a:t>Benchmark: 15M data, 22,000 categories</a:t>
            </a:r>
          </a:p>
          <a:p>
            <a:r>
              <a:rPr lang="en-US" dirty="0"/>
              <a:t>Deeper GPU-based network</a:t>
            </a:r>
          </a:p>
          <a:p>
            <a:pPr lvl="1"/>
            <a:r>
              <a:rPr lang="en-US" dirty="0"/>
              <a:t>8 layers</a:t>
            </a:r>
          </a:p>
          <a:p>
            <a:pPr lvl="1"/>
            <a:r>
              <a:rPr lang="en-US" dirty="0"/>
              <a:t>Faster training</a:t>
            </a:r>
          </a:p>
          <a:p>
            <a:r>
              <a:rPr lang="en-US" dirty="0"/>
              <a:t>Activation function is </a:t>
            </a:r>
            <a:r>
              <a:rPr lang="en-US" dirty="0" err="1"/>
              <a:t>ReLU</a:t>
            </a:r>
            <a:r>
              <a:rPr lang="en-US" dirty="0"/>
              <a:t> (now the standard)</a:t>
            </a:r>
          </a:p>
          <a:p>
            <a:pPr lvl="1"/>
            <a:r>
              <a:rPr lang="en-US" dirty="0"/>
              <a:t>“Rectifier linear unit”</a:t>
            </a:r>
          </a:p>
          <a:p>
            <a:pPr lvl="1"/>
            <a:r>
              <a:rPr lang="en-US" dirty="0"/>
              <a:t>F(x) = x if x&gt;0, else 0</a:t>
            </a:r>
          </a:p>
          <a:p>
            <a:r>
              <a:rPr lang="en-US" dirty="0"/>
              <a:t>Deep NNs with </a:t>
            </a:r>
            <a:r>
              <a:rPr lang="en-US" dirty="0" err="1"/>
              <a:t>ReLU</a:t>
            </a:r>
            <a:r>
              <a:rPr lang="en-US" dirty="0"/>
              <a:t> are proven to universally approximate continuous function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8ABCE0-1B3B-594C-81A7-CCA62B161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/>
          <a:stretch/>
        </p:blipFill>
        <p:spPr bwMode="auto">
          <a:xfrm>
            <a:off x="8075612" y="3590924"/>
            <a:ext cx="3049587" cy="2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2F639F0-2A5C-6740-B5ED-D12553BB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1428750"/>
            <a:ext cx="3352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70C9B-A9E1-064B-B8C4-87C3AE315259}"/>
              </a:ext>
            </a:extLst>
          </p:cNvPr>
          <p:cNvSpPr txBox="1"/>
          <p:nvPr/>
        </p:nvSpPr>
        <p:spPr>
          <a:xfrm>
            <a:off x="9020175" y="1019175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 Tanh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929F5-FA6F-8040-9D32-8A65AE358FFF}"/>
              </a:ext>
            </a:extLst>
          </p:cNvPr>
          <p:cNvSpPr txBox="1"/>
          <p:nvPr/>
        </p:nvSpPr>
        <p:spPr>
          <a:xfrm>
            <a:off x="114303" y="5814496"/>
            <a:ext cx="48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0A9C6-30EC-C14B-9422-744C8791CF0F}"/>
              </a:ext>
            </a:extLst>
          </p:cNvPr>
          <p:cNvSpPr txBox="1"/>
          <p:nvPr/>
        </p:nvSpPr>
        <p:spPr>
          <a:xfrm>
            <a:off x="8409071" y="3244334"/>
            <a:ext cx="271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Current: </a:t>
            </a:r>
            <a:r>
              <a:rPr lang="en-US" dirty="0" err="1"/>
              <a:t>ReLU</a:t>
            </a:r>
            <a:r>
              <a:rPr lang="en-US" dirty="0"/>
              <a:t> (and similar)</a:t>
            </a:r>
          </a:p>
        </p:txBody>
      </p:sp>
    </p:spTree>
    <p:extLst>
      <p:ext uri="{BB962C8B-B14F-4D97-AF65-F5344CB8AC3E}">
        <p14:creationId xmlns:p14="http://schemas.microsoft.com/office/powerpoint/2010/main" val="115385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9695-D0C4-8440-8AD6-80A120AC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1969E9C-E154-E140-99AD-D354BE310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" y="858838"/>
            <a:ext cx="10980738" cy="340173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52D27-4CE3-104B-88B4-962C7F9DBE03}"/>
              </a:ext>
            </a:extLst>
          </p:cNvPr>
          <p:cNvSpPr txBox="1">
            <a:spLocks/>
          </p:cNvSpPr>
          <p:nvPr/>
        </p:nvSpPr>
        <p:spPr bwMode="auto">
          <a:xfrm>
            <a:off x="609601" y="4333874"/>
            <a:ext cx="10887073" cy="179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is split between GPUs with minimal communication at each layer</a:t>
            </a:r>
          </a:p>
          <a:p>
            <a:r>
              <a:rPr lang="en-US" dirty="0"/>
              <a:t>Final dense layer combines inputs for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3637048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2D6B-2C8C-6F43-B21C-6B1C0D68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EB7B-3D0C-424A-8CEE-7BA086D12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vgg16">
            <a:extLst>
              <a:ext uri="{FF2B5EF4-FFF2-40B4-BE49-F238E27FC236}">
                <a16:creationId xmlns:a16="http://schemas.microsoft.com/office/drawing/2014/main" id="{99CB7883-6030-7A49-87CE-4CEF016D8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7" y="778319"/>
            <a:ext cx="9410700" cy="53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45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5EBF-531B-C24A-8751-5CF2B6BD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98FB-D173-D340-BAE1-D78921396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Convolution layers</a:t>
            </a:r>
          </a:p>
          <a:p>
            <a:r>
              <a:rPr lang="en-US" dirty="0"/>
              <a:t>Very slow to train!</a:t>
            </a:r>
          </a:p>
          <a:p>
            <a:r>
              <a:rPr lang="en-US" dirty="0"/>
              <a:t>Luckily we can use pre-trained models and fine tune</a:t>
            </a:r>
          </a:p>
        </p:txBody>
      </p:sp>
    </p:spTree>
    <p:extLst>
      <p:ext uri="{BB962C8B-B14F-4D97-AF65-F5344CB8AC3E}">
        <p14:creationId xmlns:p14="http://schemas.microsoft.com/office/powerpoint/2010/main" val="352883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0F72-8017-544B-BE5D-9E558032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6356-4A1A-DE44-8EC5-A819153C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1"/>
            <a:ext cx="5419724" cy="4980115"/>
          </a:xfrm>
        </p:spPr>
        <p:txBody>
          <a:bodyPr/>
          <a:lstStyle/>
          <a:p>
            <a:r>
              <a:rPr lang="en-US" dirty="0"/>
              <a:t>“Residual neural network”</a:t>
            </a:r>
          </a:p>
          <a:p>
            <a:r>
              <a:rPr lang="en-US" dirty="0"/>
              <a:t>If layer I-2 and layer I have the same number of neurons, information is transformed/lost at layer I-1</a:t>
            </a:r>
          </a:p>
          <a:p>
            <a:r>
              <a:rPr lang="en-US" dirty="0"/>
              <a:t>This network allows features to propagate across layers</a:t>
            </a:r>
          </a:p>
          <a:p>
            <a:r>
              <a:rPr lang="en-US" dirty="0"/>
              <a:t>Avoids vanishing gradients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4D53C77-694A-494A-AAA6-357C276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1263650"/>
            <a:ext cx="2794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E50B0-E1FC-6F49-B857-2826F766FFA7}"/>
              </a:ext>
            </a:extLst>
          </p:cNvPr>
          <p:cNvSpPr txBox="1"/>
          <p:nvPr/>
        </p:nvSpPr>
        <p:spPr>
          <a:xfrm>
            <a:off x="0" y="5838825"/>
            <a:ext cx="541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Residual_neural_network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9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4F98-77A8-BD46-8C08-759E506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DDAC6A1F-D3D7-2849-A2C2-038BAC90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91" y="1287461"/>
            <a:ext cx="9033807" cy="45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C29FC-2156-364E-BC88-5C28F0185B3E}"/>
              </a:ext>
            </a:extLst>
          </p:cNvPr>
          <p:cNvSpPr txBox="1"/>
          <p:nvPr/>
        </p:nvSpPr>
        <p:spPr>
          <a:xfrm>
            <a:off x="5518411" y="1138112"/>
            <a:ext cx="201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Note the “U” shape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24C7-4550-1744-8015-0B81F443C6B0}"/>
              </a:ext>
            </a:extLst>
          </p:cNvPr>
          <p:cNvSpPr txBox="1"/>
          <p:nvPr/>
        </p:nvSpPr>
        <p:spPr>
          <a:xfrm>
            <a:off x="4917477" y="5861541"/>
            <a:ext cx="318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Compressed information is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02323-F238-9B4E-B59E-1808C1E6865E}"/>
              </a:ext>
            </a:extLst>
          </p:cNvPr>
          <p:cNvSpPr txBox="1"/>
          <p:nvPr/>
        </p:nvSpPr>
        <p:spPr>
          <a:xfrm>
            <a:off x="4953000" y="2591880"/>
            <a:ext cx="314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Features propagate, like </a:t>
            </a:r>
            <a:r>
              <a:rPr lang="en-US" dirty="0" err="1">
                <a:highlight>
                  <a:srgbClr val="FFFF00"/>
                </a:highlight>
              </a:rPr>
              <a:t>ResNet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B60CF-66AE-E54F-95D7-FA0626DC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94924B-2A86-334C-8C46-11A549E77073}"/>
              </a:ext>
            </a:extLst>
          </p:cNvPr>
          <p:cNvSpPr txBox="1">
            <a:spLocks/>
          </p:cNvSpPr>
          <p:nvPr/>
        </p:nvSpPr>
        <p:spPr bwMode="auto">
          <a:xfrm>
            <a:off x="445622" y="2039596"/>
            <a:ext cx="3773953" cy="258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make these “jumps” on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Layer(input)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42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2FC1-1C16-4344-8C92-6EF6C46A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F3E6E-F346-274F-BF08-2BDB8F894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72" y="776846"/>
            <a:ext cx="7115655" cy="497998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20CB8-28B7-E148-A63D-AFB35E128BF3}"/>
              </a:ext>
            </a:extLst>
          </p:cNvPr>
          <p:cNvSpPr/>
          <p:nvPr/>
        </p:nvSpPr>
        <p:spPr>
          <a:xfrm>
            <a:off x="133350" y="5756834"/>
            <a:ext cx="8391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/building-a-resnet-in-keras-e8f1322a49ba</a:t>
            </a:r>
          </a:p>
        </p:txBody>
      </p:sp>
    </p:spTree>
    <p:extLst>
      <p:ext uri="{BB962C8B-B14F-4D97-AF65-F5344CB8AC3E}">
        <p14:creationId xmlns:p14="http://schemas.microsoft.com/office/powerpoint/2010/main" val="406347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1326-1209-EA41-88F8-EEFBABEB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example</a:t>
            </a:r>
          </a:p>
        </p:txBody>
      </p:sp>
      <p:pic>
        <p:nvPicPr>
          <p:cNvPr id="4" name="Look at all those....mp4" descr="Look at all those....mp4">
            <a:hlinkClick r:id="" action="ppaction://media"/>
            <a:extLst>
              <a:ext uri="{FF2B5EF4-FFF2-40B4-BE49-F238E27FC236}">
                <a16:creationId xmlns:a16="http://schemas.microsoft.com/office/drawing/2014/main" id="{4C6D9CAA-DA9A-B040-8E3D-F35C2B28D7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146175"/>
            <a:ext cx="8853488" cy="4979988"/>
          </a:xfrm>
        </p:spPr>
      </p:pic>
    </p:spTree>
    <p:extLst>
      <p:ext uri="{BB962C8B-B14F-4D97-AF65-F5344CB8AC3E}">
        <p14:creationId xmlns:p14="http://schemas.microsoft.com/office/powerpoint/2010/main" val="37653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43E1-9BE7-834A-8D38-DE56F1CE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C31BE-B1AE-F54E-8475-EA3B71F2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Kids use machine learning and don’t even know it!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3970" name="Picture 2" descr="Duck test - Wikipedia">
            <a:hlinkClick r:id="rId3"/>
            <a:extLst>
              <a:ext uri="{FF2B5EF4-FFF2-40B4-BE49-F238E27FC236}">
                <a16:creationId xmlns:a16="http://schemas.microsoft.com/office/drawing/2014/main" id="{38A0546E-4266-D74C-B678-51EF77BC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03" y="4405092"/>
            <a:ext cx="2253996" cy="1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Poultry Live Chicken, Desi Chicken, Nattu Kozhi, कन्ट्री चिकन - Zesty  Chicken Shop, Bengaluru | ID: 14603174133">
            <a:hlinkClick r:id="rId5"/>
            <a:extLst>
              <a:ext uri="{FF2B5EF4-FFF2-40B4-BE49-F238E27FC236}">
                <a16:creationId xmlns:a16="http://schemas.microsoft.com/office/drawing/2014/main" id="{4C42DFFA-5593-1A42-A392-353DA9ED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0" y="2081120"/>
            <a:ext cx="1921256" cy="19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Cat infected with COVID-19 from owner in Belgium | Live Science">
            <a:hlinkClick r:id="rId2"/>
            <a:extLst>
              <a:ext uri="{FF2B5EF4-FFF2-40B4-BE49-F238E27FC236}">
                <a16:creationId xmlns:a16="http://schemas.microsoft.com/office/drawing/2014/main" id="{84C12C70-A625-014E-ACED-DAFFF368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91" y="1658481"/>
            <a:ext cx="3142933" cy="17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6FF212-D039-E447-A447-278016371483}"/>
              </a:ext>
            </a:extLst>
          </p:cNvPr>
          <p:cNvCxnSpPr/>
          <p:nvPr/>
        </p:nvCxnSpPr>
        <p:spPr>
          <a:xfrm flipH="1" flipV="1">
            <a:off x="2751726" y="3650332"/>
            <a:ext cx="1188720" cy="704088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6FC45-7BFA-1D41-AAD9-CE00EB859B72}"/>
              </a:ext>
            </a:extLst>
          </p:cNvPr>
          <p:cNvCxnSpPr>
            <a:cxnSpLocks/>
          </p:cNvCxnSpPr>
          <p:nvPr/>
        </p:nvCxnSpPr>
        <p:spPr>
          <a:xfrm flipV="1">
            <a:off x="4766001" y="2788920"/>
            <a:ext cx="3106983" cy="149149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F485F-0D34-4642-8374-67924F818A16}"/>
              </a:ext>
            </a:extLst>
          </p:cNvPr>
          <p:cNvSpPr txBox="1"/>
          <p:nvPr/>
        </p:nvSpPr>
        <p:spPr>
          <a:xfrm>
            <a:off x="4215384" y="3017520"/>
            <a:ext cx="777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3456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3D35-BB42-1A40-8035-58496077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0132-0FD5-814D-A791-C6188AFB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1"/>
            <a:ext cx="6184898" cy="4980115"/>
          </a:xfrm>
        </p:spPr>
        <p:txBody>
          <a:bodyPr/>
          <a:lstStyle/>
          <a:p>
            <a:r>
              <a:rPr lang="en-US" dirty="0"/>
              <a:t>All-to-all feed forward networks work pretty well!</a:t>
            </a:r>
          </a:p>
          <a:p>
            <a:r>
              <a:rPr lang="en-US" dirty="0"/>
              <a:t>Accuracy: 97.5%</a:t>
            </a:r>
          </a:p>
          <a:p>
            <a:r>
              <a:rPr lang="en-US" dirty="0"/>
              <a:t>Can we do better?</a:t>
            </a:r>
          </a:p>
          <a:p>
            <a:pPr lvl="1"/>
            <a:r>
              <a:rPr lang="en-US" dirty="0"/>
              <a:t>Being wrong 2% of the time can be bad…</a:t>
            </a:r>
          </a:p>
          <a:p>
            <a:pPr lvl="1"/>
            <a:r>
              <a:rPr lang="en-US" dirty="0"/>
              <a:t>Ex: Let’s say 10000 checks cashed online a week</a:t>
            </a:r>
          </a:p>
          <a:p>
            <a:pPr lvl="1"/>
            <a:r>
              <a:rPr lang="en-US" dirty="0"/>
              <a:t>2% are flagged: 200/week need a human to check</a:t>
            </a:r>
          </a:p>
          <a:p>
            <a:pPr lvl="1"/>
            <a:r>
              <a:rPr lang="en-US" dirty="0"/>
              <a:t>This equates to angry customers and lots of person-hours!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DFD78-D1A7-EB43-BD44-D90984C4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34" y="2134875"/>
            <a:ext cx="47879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F6D31-EB0A-7645-B006-E325D960165D}"/>
              </a:ext>
            </a:extLst>
          </p:cNvPr>
          <p:cNvSpPr txBox="1"/>
          <p:nvPr/>
        </p:nvSpPr>
        <p:spPr>
          <a:xfrm>
            <a:off x="8190854" y="1765543"/>
            <a:ext cx="24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of each number</a:t>
            </a:r>
          </a:p>
        </p:txBody>
      </p:sp>
    </p:spTree>
    <p:extLst>
      <p:ext uri="{BB962C8B-B14F-4D97-AF65-F5344CB8AC3E}">
        <p14:creationId xmlns:p14="http://schemas.microsoft.com/office/powerpoint/2010/main" val="79558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F3A1-31DC-9643-82A9-AD88FC16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make it better! We have the technology…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2820-70CA-B746-AFC3-9B220837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1146051"/>
            <a:ext cx="5991224" cy="4980115"/>
          </a:xfrm>
        </p:spPr>
        <p:txBody>
          <a:bodyPr/>
          <a:lstStyle/>
          <a:p>
            <a:r>
              <a:rPr lang="en-US" dirty="0"/>
              <a:t>Convolutional neural networks are one way we can do this</a:t>
            </a:r>
          </a:p>
          <a:p>
            <a:r>
              <a:rPr lang="en-US" dirty="0"/>
              <a:t>Accuracy: 98.8% (error cut in half)!</a:t>
            </a:r>
          </a:p>
          <a:p>
            <a:r>
              <a:rPr lang="en-US" dirty="0"/>
              <a:t>Intuition: each layer looks at how nearby neurons relate to each other</a:t>
            </a:r>
          </a:p>
          <a:p>
            <a:pPr lvl="1"/>
            <a:r>
              <a:rPr lang="en-US" dirty="0"/>
              <a:t>E.g., the ways pixels change define edges </a:t>
            </a:r>
          </a:p>
          <a:p>
            <a:pPr lvl="1"/>
            <a:r>
              <a:rPr lang="en-US" dirty="0"/>
              <a:t>The way edges change defined shapes</a:t>
            </a:r>
          </a:p>
          <a:p>
            <a:pPr lvl="1"/>
            <a:r>
              <a:rPr lang="en-US" dirty="0"/>
              <a:t>The way shapes relate defines labels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3E6569-B8DC-D846-94EC-A956648E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4" y="1427956"/>
            <a:ext cx="5648226" cy="37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9C65F9-5F2E-D340-9EBB-4F3E746D5CBF}"/>
              </a:ext>
            </a:extLst>
          </p:cNvPr>
          <p:cNvSpPr txBox="1"/>
          <p:nvPr/>
        </p:nvSpPr>
        <p:spPr>
          <a:xfrm>
            <a:off x="7591425" y="2752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B9607-571E-454D-B987-E53B6FC40329}"/>
              </a:ext>
            </a:extLst>
          </p:cNvPr>
          <p:cNvSpPr txBox="1"/>
          <p:nvPr/>
        </p:nvSpPr>
        <p:spPr>
          <a:xfrm>
            <a:off x="11155363" y="32857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1340F-20E5-6F45-ADFA-38CEE34D60AA}"/>
              </a:ext>
            </a:extLst>
          </p:cNvPr>
          <p:cNvSpPr txBox="1"/>
          <p:nvPr/>
        </p:nvSpPr>
        <p:spPr>
          <a:xfrm>
            <a:off x="10888662" y="2303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51502-D707-DE4A-9615-E088D4B70DF6}"/>
              </a:ext>
            </a:extLst>
          </p:cNvPr>
          <p:cNvSpPr txBox="1"/>
          <p:nvPr/>
        </p:nvSpPr>
        <p:spPr>
          <a:xfrm flipH="1">
            <a:off x="8069214" y="3636108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9ABE3-C36D-5C4C-A873-FFB0A4E7B979}"/>
              </a:ext>
            </a:extLst>
          </p:cNvPr>
          <p:cNvSpPr txBox="1"/>
          <p:nvPr/>
        </p:nvSpPr>
        <p:spPr>
          <a:xfrm>
            <a:off x="8978950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682F6-F5BA-AC4A-AD92-19BD1BA57EC6}"/>
              </a:ext>
            </a:extLst>
          </p:cNvPr>
          <p:cNvSpPr txBox="1"/>
          <p:nvPr/>
        </p:nvSpPr>
        <p:spPr>
          <a:xfrm>
            <a:off x="9028051" y="410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0B37-1883-704D-8135-5A45F36E9E88}"/>
              </a:ext>
            </a:extLst>
          </p:cNvPr>
          <p:cNvSpPr txBox="1"/>
          <p:nvPr/>
        </p:nvSpPr>
        <p:spPr>
          <a:xfrm>
            <a:off x="9717088" y="1799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A5F39-135D-C14F-B985-384B266EFBB4}"/>
              </a:ext>
            </a:extLst>
          </p:cNvPr>
          <p:cNvSpPr txBox="1"/>
          <p:nvPr/>
        </p:nvSpPr>
        <p:spPr>
          <a:xfrm>
            <a:off x="9925838" y="2752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6DB32-9115-114F-907E-72EFB44C6634}"/>
              </a:ext>
            </a:extLst>
          </p:cNvPr>
          <p:cNvSpPr txBox="1"/>
          <p:nvPr/>
        </p:nvSpPr>
        <p:spPr>
          <a:xfrm>
            <a:off x="9774995" y="3578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6FC5E-2941-8B49-8334-4C0F84A65617}"/>
              </a:ext>
            </a:extLst>
          </p:cNvPr>
          <p:cNvSpPr txBox="1"/>
          <p:nvPr/>
        </p:nvSpPr>
        <p:spPr>
          <a:xfrm>
            <a:off x="8726365" y="22211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933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D98A-7888-DC4B-B6A3-42B1D57E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3DD52-ACEA-1543-A2F7-00273C5F2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551" r="67915" b="32144"/>
          <a:stretch/>
        </p:blipFill>
        <p:spPr>
          <a:xfrm>
            <a:off x="5006046" y="2356586"/>
            <a:ext cx="2674737" cy="21448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65E84-9570-F54D-B7E3-6D1D73052384}"/>
              </a:ext>
            </a:extLst>
          </p:cNvPr>
          <p:cNvSpPr txBox="1"/>
          <p:nvPr/>
        </p:nvSpPr>
        <p:spPr>
          <a:xfrm>
            <a:off x="0" y="5873857"/>
            <a:ext cx="415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/wiki/Convolution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9C16611-437B-A14D-B0DF-CE5EDCD04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687" r="67915"/>
          <a:stretch/>
        </p:blipFill>
        <p:spPr bwMode="auto">
          <a:xfrm>
            <a:off x="8396157" y="2279940"/>
            <a:ext cx="2754342" cy="214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591F1AC-6DE5-4B4E-9FB8-DC5FF44AD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28" r="67915" b="68405"/>
          <a:stretch/>
        </p:blipFill>
        <p:spPr bwMode="auto">
          <a:xfrm>
            <a:off x="609599" y="2207644"/>
            <a:ext cx="3681073" cy="221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DFF11-DE53-9A40-B6E1-F7F03B5E7910}"/>
              </a:ext>
            </a:extLst>
          </p:cNvPr>
          <p:cNvSpPr txBox="1"/>
          <p:nvPr/>
        </p:nvSpPr>
        <p:spPr>
          <a:xfrm>
            <a:off x="2091481" y="5008578"/>
            <a:ext cx="850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Multiplying two functions “</a:t>
            </a:r>
            <a:r>
              <a:rPr lang="en-US" dirty="0" err="1"/>
              <a:t>ontop</a:t>
            </a:r>
            <a:r>
              <a:rPr lang="en-US" dirty="0"/>
              <a:t>” of each other (in a matrix, this is element-by-element)</a:t>
            </a:r>
          </a:p>
        </p:txBody>
      </p:sp>
    </p:spTree>
    <p:extLst>
      <p:ext uri="{BB962C8B-B14F-4D97-AF65-F5344CB8AC3E}">
        <p14:creationId xmlns:p14="http://schemas.microsoft.com/office/powerpoint/2010/main" val="372423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6B8C-5E1C-FE4A-B014-D024BC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Dense Feed-Forward NNs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7FDB347-3B83-E14E-9C43-CD37BDFAB0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4" y="1944305"/>
            <a:ext cx="4910356" cy="240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B6DFD67-69AB-3C42-A25F-7F490BCF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1930025"/>
            <a:ext cx="6413500" cy="2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8BCA-34BC-CB4D-928F-511A25E7114C}"/>
              </a:ext>
            </a:extLst>
          </p:cNvPr>
          <p:cNvSpPr txBox="1"/>
          <p:nvPr/>
        </p:nvSpPr>
        <p:spPr>
          <a:xfrm>
            <a:off x="1116570" y="1188031"/>
            <a:ext cx="3486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Regular Feed-forward 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B500-6EDE-464E-9175-60C4BA09BA58}"/>
              </a:ext>
            </a:extLst>
          </p:cNvPr>
          <p:cNvSpPr txBox="1"/>
          <p:nvPr/>
        </p:nvSpPr>
        <p:spPr>
          <a:xfrm>
            <a:off x="7737318" y="1169184"/>
            <a:ext cx="24820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CNN aka </a:t>
            </a:r>
            <a:r>
              <a:rPr lang="en-US" sz="2500" dirty="0" err="1"/>
              <a:t>ConvNet</a:t>
            </a:r>
            <a:endParaRPr lang="en-US" sz="2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2D8EB-611E-9343-A82E-02741D669B98}"/>
              </a:ext>
            </a:extLst>
          </p:cNvPr>
          <p:cNvCxnSpPr/>
          <p:nvPr/>
        </p:nvCxnSpPr>
        <p:spPr>
          <a:xfrm>
            <a:off x="5476875" y="954365"/>
            <a:ext cx="0" cy="48273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993602"/>
      </p:ext>
    </p:extLst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EB45049B-9426-7D4F-931B-571B806BF8F7}" vid="{0DAEEDE9-B549-4B4B-B59E-375755401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24724</TotalTime>
  <Words>1494</Words>
  <Application>Microsoft Macintosh PowerPoint</Application>
  <PresentationFormat>Widescreen</PresentationFormat>
  <Paragraphs>214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Adobe Caslon Pro</vt:lpstr>
      <vt:lpstr>Arial</vt:lpstr>
      <vt:lpstr>Calibri</vt:lpstr>
      <vt:lpstr>ISI Overview Theme</vt:lpstr>
      <vt:lpstr>Neural Networks cont.</vt:lpstr>
      <vt:lpstr>Topics this week</vt:lpstr>
      <vt:lpstr>Reminder from last week</vt:lpstr>
      <vt:lpstr>Human example</vt:lpstr>
      <vt:lpstr>What is going on?</vt:lpstr>
      <vt:lpstr>Reminder from last week</vt:lpstr>
      <vt:lpstr>We can make it better! We have the technology…</vt:lpstr>
      <vt:lpstr>What is Convolution</vt:lpstr>
      <vt:lpstr>Convolution vs Dense Feed-Forward NNs</vt:lpstr>
      <vt:lpstr>Convolution Feed-Forward NNs</vt:lpstr>
      <vt:lpstr>PowerPoint Presentation</vt:lpstr>
      <vt:lpstr>1 Dimension Example</vt:lpstr>
      <vt:lpstr>PowerPoint Presentation</vt:lpstr>
      <vt:lpstr>Convolution Feed-Forward NNs</vt:lpstr>
      <vt:lpstr>Pooling</vt:lpstr>
      <vt:lpstr>Example ConvNet</vt:lpstr>
      <vt:lpstr>PowerPoint Presentation</vt:lpstr>
      <vt:lpstr>PowerPoint Presentation</vt:lpstr>
      <vt:lpstr>Application with jupyter notebook</vt:lpstr>
      <vt:lpstr>Where Might CNNs Fail?</vt:lpstr>
      <vt:lpstr>Neural Networks Don’t Think Like Us</vt:lpstr>
      <vt:lpstr>What numbers are mislabeled?</vt:lpstr>
      <vt:lpstr>Making Sense of Black Box Neural Networks</vt:lpstr>
      <vt:lpstr>Batch normalization vs not</vt:lpstr>
      <vt:lpstr>What numbers are mislabeled?</vt:lpstr>
      <vt:lpstr>Training Neural Networks</vt:lpstr>
      <vt:lpstr>Training Neural Network</vt:lpstr>
      <vt:lpstr>Batch Normalization</vt:lpstr>
      <vt:lpstr>Architectures</vt:lpstr>
      <vt:lpstr>Common Architectures</vt:lpstr>
      <vt:lpstr>LeNet: Just a Regular ConvNet</vt:lpstr>
      <vt:lpstr>AlexNet</vt:lpstr>
      <vt:lpstr>AlexNet</vt:lpstr>
      <vt:lpstr>VGG16</vt:lpstr>
      <vt:lpstr>VGG16</vt:lpstr>
      <vt:lpstr>ResNet</vt:lpstr>
      <vt:lpstr>U-Net</vt:lpstr>
      <vt:lpstr>Code Example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Lerman</dc:creator>
  <cp:lastModifiedBy>Keith Burghardt</cp:lastModifiedBy>
  <cp:revision>348</cp:revision>
  <cp:lastPrinted>2019-03-29T15:36:02Z</cp:lastPrinted>
  <dcterms:created xsi:type="dcterms:W3CDTF">2019-05-22T17:16:50Z</dcterms:created>
  <dcterms:modified xsi:type="dcterms:W3CDTF">2021-02-22T07:24:52Z</dcterms:modified>
</cp:coreProperties>
</file>